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mp3" ContentType="audio/m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0"/>
  </p:notesMasterIdLst>
  <p:sldIdLst>
    <p:sldId id="256" r:id="rId2"/>
    <p:sldId id="257" r:id="rId3"/>
    <p:sldId id="258" r:id="rId4"/>
    <p:sldId id="260" r:id="rId5"/>
    <p:sldId id="261" r:id="rId6"/>
    <p:sldId id="262" r:id="rId7"/>
    <p:sldId id="259"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9"/>
  </p:normalViewPr>
  <p:slideViewPr>
    <p:cSldViewPr snapToGrid="0" snapToObjects="1">
      <p:cViewPr>
        <p:scale>
          <a:sx n="100" d="100"/>
          <a:sy n="100" d="100"/>
        </p:scale>
        <p:origin x="1000" y="28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7331A-2D7B-0E4F-A7AC-1E5A50DFDBD3}" type="datetimeFigureOut">
              <a:rPr lang="fr-FR" smtClean="0"/>
              <a:t>18/02/2016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2A932-50C2-B04D-9848-EE1B855607CB}" type="slidenum">
              <a:rPr lang="fr-FR" smtClean="0"/>
              <a:t>‹#›</a:t>
            </a:fld>
            <a:endParaRPr lang="fr-FR"/>
          </a:p>
        </p:txBody>
      </p:sp>
    </p:spTree>
    <p:extLst>
      <p:ext uri="{BB962C8B-B14F-4D97-AF65-F5344CB8AC3E}">
        <p14:creationId xmlns:p14="http://schemas.microsoft.com/office/powerpoint/2010/main" val="1063765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6B2A932-50C2-B04D-9848-EE1B855607CB}" type="slidenum">
              <a:rPr lang="fr-FR" smtClean="0"/>
              <a:t>1</a:t>
            </a:fld>
            <a:endParaRPr lang="fr-FR"/>
          </a:p>
        </p:txBody>
      </p:sp>
    </p:spTree>
    <p:extLst>
      <p:ext uri="{BB962C8B-B14F-4D97-AF65-F5344CB8AC3E}">
        <p14:creationId xmlns:p14="http://schemas.microsoft.com/office/powerpoint/2010/main" val="90852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Ana Rossi &amp; Marina</a:t>
            </a:r>
            <a:r>
              <a:rPr lang="fr-FR" baseline="0" dirty="0" smtClean="0"/>
              <a:t> </a:t>
            </a:r>
            <a:r>
              <a:rPr lang="fr-FR" baseline="0" dirty="0" err="1" smtClean="0"/>
              <a:t>Pittier</a:t>
            </a:r>
            <a:endParaRPr lang="fr-FR" dirty="0"/>
          </a:p>
        </p:txBody>
      </p:sp>
      <p:sp>
        <p:nvSpPr>
          <p:cNvPr id="4" name="Espace réservé du numéro de diapositive 3"/>
          <p:cNvSpPr>
            <a:spLocks noGrp="1"/>
          </p:cNvSpPr>
          <p:nvPr>
            <p:ph type="sldNum" sz="quarter" idx="10"/>
          </p:nvPr>
        </p:nvSpPr>
        <p:spPr/>
        <p:txBody>
          <a:bodyPr/>
          <a:lstStyle/>
          <a:p>
            <a:fld id="{C6B2A932-50C2-B04D-9848-EE1B855607CB}" type="slidenum">
              <a:rPr lang="fr-FR" smtClean="0"/>
              <a:t>3</a:t>
            </a:fld>
            <a:endParaRPr lang="fr-FR"/>
          </a:p>
        </p:txBody>
      </p:sp>
    </p:spTree>
    <p:extLst>
      <p:ext uri="{BB962C8B-B14F-4D97-AF65-F5344CB8AC3E}">
        <p14:creationId xmlns:p14="http://schemas.microsoft.com/office/powerpoint/2010/main" val="190552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Elèves d’une école de Madrid</a:t>
            </a:r>
            <a:endParaRPr lang="fr-FR" dirty="0"/>
          </a:p>
        </p:txBody>
      </p:sp>
      <p:sp>
        <p:nvSpPr>
          <p:cNvPr id="4" name="Espace réservé du numéro de diapositive 3"/>
          <p:cNvSpPr>
            <a:spLocks noGrp="1"/>
          </p:cNvSpPr>
          <p:nvPr>
            <p:ph type="sldNum" sz="quarter" idx="10"/>
          </p:nvPr>
        </p:nvSpPr>
        <p:spPr/>
        <p:txBody>
          <a:bodyPr/>
          <a:lstStyle/>
          <a:p>
            <a:fld id="{C6B2A932-50C2-B04D-9848-EE1B855607CB}" type="slidenum">
              <a:rPr lang="fr-FR" smtClean="0"/>
              <a:t>4</a:t>
            </a:fld>
            <a:endParaRPr lang="fr-FR"/>
          </a:p>
        </p:txBody>
      </p:sp>
    </p:spTree>
    <p:extLst>
      <p:ext uri="{BB962C8B-B14F-4D97-AF65-F5344CB8AC3E}">
        <p14:creationId xmlns:p14="http://schemas.microsoft.com/office/powerpoint/2010/main" val="180362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Cet extrait audio est chanté en polyphonie par</a:t>
            </a:r>
            <a:r>
              <a:rPr lang="fr-FR" baseline="0" dirty="0" smtClean="0"/>
              <a:t> un chœur de femme Coro delle </a:t>
            </a:r>
            <a:r>
              <a:rPr lang="fr-FR" baseline="0" dirty="0" err="1" smtClean="0"/>
              <a:t>Mondine</a:t>
            </a:r>
            <a:r>
              <a:rPr lang="fr-FR" baseline="0" dirty="0" smtClean="0"/>
              <a:t> di </a:t>
            </a:r>
            <a:r>
              <a:rPr lang="fr-FR" baseline="0" dirty="0" err="1" smtClean="0"/>
              <a:t>Correggio</a:t>
            </a:r>
            <a:r>
              <a:rPr lang="fr-FR" baseline="0" smtClean="0"/>
              <a:t>.</a:t>
            </a:r>
            <a:endParaRPr lang="fr-FR" dirty="0"/>
          </a:p>
        </p:txBody>
      </p:sp>
      <p:sp>
        <p:nvSpPr>
          <p:cNvPr id="4" name="Espace réservé du numéro de diapositive 3"/>
          <p:cNvSpPr>
            <a:spLocks noGrp="1"/>
          </p:cNvSpPr>
          <p:nvPr>
            <p:ph type="sldNum" sz="quarter" idx="10"/>
          </p:nvPr>
        </p:nvSpPr>
        <p:spPr/>
        <p:txBody>
          <a:bodyPr/>
          <a:lstStyle/>
          <a:p>
            <a:fld id="{C6B2A932-50C2-B04D-9848-EE1B855607CB}" type="slidenum">
              <a:rPr lang="fr-FR" smtClean="0"/>
              <a:t>7</a:t>
            </a:fld>
            <a:endParaRPr lang="fr-FR"/>
          </a:p>
        </p:txBody>
      </p:sp>
    </p:spTree>
    <p:extLst>
      <p:ext uri="{BB962C8B-B14F-4D97-AF65-F5344CB8AC3E}">
        <p14:creationId xmlns:p14="http://schemas.microsoft.com/office/powerpoint/2010/main" val="185644888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fr-FR" smtClean="0"/>
              <a:t>Cliquez et modifiez le titre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fr-FR" smtClean="0"/>
              <a:t>Cliquez et modifiez le titre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2/18/16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2/18/16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2/18/16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fr-FR" smtClean="0"/>
              <a:t>Cliquez et modifiez le titre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2/18/16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fr-FR" smtClean="0"/>
              <a:t>Cliquez et modifiez le titre</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2/18/16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fr-FR" smtClean="0"/>
              <a:t>Cliquez et modifiez le titre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DA16AA21-1863-4931-97CB-99D0A168701B}" type="datetimeFigureOut">
              <a:rPr lang="en-US" smtClean="0"/>
              <a:t>2/18/16</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fr-FR" smtClean="0"/>
              <a:t>Cliquez et modifiez le titre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772C379-9A7C-4C87-A116-CBE9F58B04C5}" type="datetimeFigureOut">
              <a:rPr lang="en-US" smtClean="0"/>
              <a:t>2/18/16</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2/18/16</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2.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3.xml"/><Relationship Id="rId5" Type="http://schemas.openxmlformats.org/officeDocument/2006/relationships/image" Target="../media/image7.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8.png"/><Relationship Id="rId1" Type="http://schemas.microsoft.com/office/2007/relationships/media" Target="../media/media3.mp4"/><Relationship Id="rId2" Type="http://schemas.openxmlformats.org/officeDocument/2006/relationships/video" Target="../media/media3.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4.xml"/><Relationship Id="rId5" Type="http://schemas.openxmlformats.org/officeDocument/2006/relationships/image" Target="../media/image10.png"/><Relationship Id="rId1" Type="http://schemas.microsoft.com/office/2007/relationships/media" Target="../media/media4.mp3"/><Relationship Id="rId2" Type="http://schemas.openxmlformats.org/officeDocument/2006/relationships/audio" Target="../media/media4.mp3"/></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Les dames de la joliette</a:t>
            </a:r>
            <a:endParaRPr lang="fr-FR" dirty="0"/>
          </a:p>
        </p:txBody>
      </p:sp>
      <p:sp>
        <p:nvSpPr>
          <p:cNvPr id="3" name="Sous-titre 2"/>
          <p:cNvSpPr>
            <a:spLocks noGrp="1"/>
          </p:cNvSpPr>
          <p:nvPr>
            <p:ph type="subTitle" idx="1"/>
          </p:nvPr>
        </p:nvSpPr>
        <p:spPr>
          <a:xfrm>
            <a:off x="1069848" y="4872789"/>
            <a:ext cx="7891272" cy="457200"/>
          </a:xfrm>
        </p:spPr>
        <p:txBody>
          <a:bodyPr/>
          <a:lstStyle/>
          <a:p>
            <a:pPr algn="ctr"/>
            <a:r>
              <a:rPr lang="fr-FR" dirty="0" smtClean="0"/>
              <a:t>DOSSIER PEDAGOGIQUE</a:t>
            </a:r>
            <a:endParaRPr lang="fr-FR" dirty="0"/>
          </a:p>
        </p:txBody>
      </p:sp>
      <p:pic>
        <p:nvPicPr>
          <p:cNvPr id="5" name="Image 4"/>
          <p:cNvPicPr>
            <a:picLocks noChangeAspect="1"/>
          </p:cNvPicPr>
          <p:nvPr/>
        </p:nvPicPr>
        <p:blipFill>
          <a:blip r:embed="rId3"/>
          <a:stretch>
            <a:fillRect/>
          </a:stretch>
        </p:blipFill>
        <p:spPr>
          <a:xfrm>
            <a:off x="8975558" y="5885340"/>
            <a:ext cx="2324100" cy="855184"/>
          </a:xfrm>
          <a:prstGeom prst="rect">
            <a:avLst/>
          </a:prstGeom>
        </p:spPr>
      </p:pic>
      <p:sp>
        <p:nvSpPr>
          <p:cNvPr id="4" name="ZoneTexte 3"/>
          <p:cNvSpPr txBox="1"/>
          <p:nvPr/>
        </p:nvSpPr>
        <p:spPr>
          <a:xfrm>
            <a:off x="800100" y="6464300"/>
            <a:ext cx="3465162" cy="369332"/>
          </a:xfrm>
          <a:prstGeom prst="rect">
            <a:avLst/>
          </a:prstGeom>
          <a:noFill/>
        </p:spPr>
        <p:txBody>
          <a:bodyPr wrap="square" rtlCol="0">
            <a:spAutoFit/>
          </a:bodyPr>
          <a:lstStyle/>
          <a:p>
            <a:r>
              <a:rPr lang="fr-FR" dirty="0" err="1" smtClean="0"/>
              <a:t>Mirouf</a:t>
            </a:r>
            <a:r>
              <a:rPr lang="fr-FR" dirty="0" smtClean="0"/>
              <a:t> Julie</a:t>
            </a:r>
            <a:endParaRPr lang="fr-FR" dirty="0"/>
          </a:p>
        </p:txBody>
      </p:sp>
    </p:spTree>
    <p:extLst>
      <p:ext uri="{BB962C8B-B14F-4D97-AF65-F5344CB8AC3E}">
        <p14:creationId xmlns:p14="http://schemas.microsoft.com/office/powerpoint/2010/main" val="657985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2"/>
                </a:solidFill>
              </a:rPr>
              <a:t>Vue d’ensemble</a:t>
            </a:r>
            <a:endParaRPr lang="fr-FR" dirty="0">
              <a:solidFill>
                <a:schemeClr val="accent2"/>
              </a:solidFill>
            </a:endParaRPr>
          </a:p>
        </p:txBody>
      </p:sp>
      <p:sp>
        <p:nvSpPr>
          <p:cNvPr id="3" name="Espace réservé du contenu 2"/>
          <p:cNvSpPr>
            <a:spLocks noGrp="1"/>
          </p:cNvSpPr>
          <p:nvPr>
            <p:ph idx="1"/>
          </p:nvPr>
        </p:nvSpPr>
        <p:spPr/>
        <p:txBody>
          <a:bodyPr>
            <a:normAutofit fontScale="92500"/>
          </a:bodyPr>
          <a:lstStyle/>
          <a:p>
            <a:r>
              <a:rPr lang="fr-FR" dirty="0" smtClean="0"/>
              <a:t>Les dames de la Joliette sont </a:t>
            </a:r>
            <a:r>
              <a:rPr lang="fr-FR" dirty="0"/>
              <a:t>cinq chanteuses </a:t>
            </a:r>
            <a:r>
              <a:rPr lang="fr-FR" dirty="0" smtClean="0"/>
              <a:t>qui ont </a:t>
            </a:r>
            <a:r>
              <a:rPr lang="fr-FR" dirty="0"/>
              <a:t>décidé de rendre hommage à la poésie féminine et aux chants de travail des femmes</a:t>
            </a:r>
            <a:r>
              <a:rPr lang="fr-FR" dirty="0" smtClean="0"/>
              <a:t>. </a:t>
            </a:r>
            <a:r>
              <a:rPr lang="fr-FR" dirty="0"/>
              <a:t>Elles sont issues des musiques traditionnelles, polyphoniques : </a:t>
            </a:r>
            <a:r>
              <a:rPr lang="fr-FR" dirty="0" smtClean="0"/>
              <a:t>provençales</a:t>
            </a:r>
            <a:r>
              <a:rPr lang="fr-FR" dirty="0"/>
              <a:t>, grecques, </a:t>
            </a:r>
            <a:r>
              <a:rPr lang="fr-FR" dirty="0" smtClean="0"/>
              <a:t>italiennes, </a:t>
            </a:r>
            <a:r>
              <a:rPr lang="fr-FR" dirty="0"/>
              <a:t>mais aussi urbaines. Elles sont chanteuses et musiciennes et ont demandé au compositeur Gil </a:t>
            </a:r>
            <a:r>
              <a:rPr lang="fr-FR" dirty="0" err="1"/>
              <a:t>Aniorte</a:t>
            </a:r>
            <a:r>
              <a:rPr lang="fr-FR" dirty="0"/>
              <a:t> Paz de venir les rejoindre dans cette aventure en tant que directeur artistique, pour mettre en musique des textes de poétesses du </a:t>
            </a:r>
            <a:r>
              <a:rPr lang="fr-FR" dirty="0" smtClean="0"/>
              <a:t>monde.</a:t>
            </a:r>
          </a:p>
          <a:p>
            <a:r>
              <a:rPr lang="fr-FR" dirty="0" smtClean="0"/>
              <a:t>Ce projet se fera dans le cadre d’une résidence artistique sur une semaine. Les artistes seront alors plongés dans la création d’un spectacle, présenté au public à la fin de cette immersion créatrice. Le thème de nouvelle musique traditionnelle du monde s’explique. En effet, le projet s’inspire de chants et de rythmes transmis oralement depuis des générations, et amène un renouveau avec les pratiques musicales actuelles.</a:t>
            </a:r>
          </a:p>
          <a:p>
            <a:r>
              <a:rPr lang="fr-FR" dirty="0" smtClean="0"/>
              <a:t>Le lieu d’accueil de la résidence artistique des Dames de la Joliette est Le Chantier, situé à </a:t>
            </a:r>
            <a:r>
              <a:rPr lang="fr-FR" dirty="0" err="1" smtClean="0"/>
              <a:t>Correns</a:t>
            </a:r>
            <a:r>
              <a:rPr lang="fr-FR" dirty="0" smtClean="0"/>
              <a:t> dans le Var. Cet établissement, installé dans un vieux fort, est o</a:t>
            </a:r>
            <a:r>
              <a:rPr lang="fr-FR" dirty="0"/>
              <a:t>uvert à l’expression de toutes les </a:t>
            </a:r>
            <a:r>
              <a:rPr lang="fr-FR" dirty="0" smtClean="0"/>
              <a:t>cultures et met en valeur les démarches artistiques.</a:t>
            </a:r>
            <a:endParaRPr lang="fr-FR" dirty="0"/>
          </a:p>
        </p:txBody>
      </p:sp>
    </p:spTree>
    <p:extLst>
      <p:ext uri="{BB962C8B-B14F-4D97-AF65-F5344CB8AC3E}">
        <p14:creationId xmlns:p14="http://schemas.microsoft.com/office/powerpoint/2010/main" val="1779087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las </a:t>
            </a:r>
            <a:r>
              <a:rPr lang="fr-FR" dirty="0" err="1" smtClean="0"/>
              <a:t>panaderas</a:t>
            </a:r>
            <a:endParaRPr lang="fr-FR" dirty="0"/>
          </a:p>
        </p:txBody>
      </p:sp>
      <p:sp>
        <p:nvSpPr>
          <p:cNvPr id="4" name="Espace réservé du texte 3"/>
          <p:cNvSpPr>
            <a:spLocks noGrp="1"/>
          </p:cNvSpPr>
          <p:nvPr>
            <p:ph type="body" sz="half" idx="2"/>
          </p:nvPr>
        </p:nvSpPr>
        <p:spPr>
          <a:xfrm>
            <a:off x="8537608" y="2423160"/>
            <a:ext cx="3200400" cy="3291840"/>
          </a:xfrm>
        </p:spPr>
        <p:txBody>
          <a:bodyPr/>
          <a:lstStyle/>
          <a:p>
            <a:r>
              <a:rPr lang="fr-FR" dirty="0" smtClean="0"/>
              <a:t>VERSION 1 </a:t>
            </a:r>
          </a:p>
          <a:p>
            <a:r>
              <a:rPr lang="fr-FR" dirty="0" smtClean="0">
                <a:solidFill>
                  <a:schemeClr val="tx1"/>
                </a:solidFill>
              </a:rPr>
              <a:t>C’est un chant traditionnel castillan, basé sur un rythme tapé sur une table, représentant les gestes répétitifs des femmes faisant la pâte à pain. </a:t>
            </a:r>
          </a:p>
          <a:p>
            <a:r>
              <a:rPr lang="fr-FR" dirty="0" smtClean="0">
                <a:solidFill>
                  <a:schemeClr val="tx1"/>
                </a:solidFill>
              </a:rPr>
              <a:t>Ici les chanteuses interprètent le chant en polyphonie avec un ostinato.</a:t>
            </a:r>
          </a:p>
          <a:p>
            <a:endParaRPr lang="fr-FR" dirty="0">
              <a:solidFill>
                <a:schemeClr val="tx1"/>
              </a:solidFill>
            </a:endParaRPr>
          </a:p>
        </p:txBody>
      </p:sp>
      <p:pic>
        <p:nvPicPr>
          <p:cNvPr id="7" name="Ana Rossi &amp; Marina Pittier  Las Panaderas - Diciendo tu madre .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1308100"/>
            <a:ext cx="6711950" cy="3775075"/>
          </a:xfrm>
        </p:spPr>
      </p:pic>
    </p:spTree>
    <p:extLst>
      <p:ext uri="{BB962C8B-B14F-4D97-AF65-F5344CB8AC3E}">
        <p14:creationId xmlns:p14="http://schemas.microsoft.com/office/powerpoint/2010/main" val="1242600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Las </a:t>
            </a:r>
            <a:r>
              <a:rPr lang="fr-FR" dirty="0" err="1" smtClean="0"/>
              <a:t>panaderas</a:t>
            </a:r>
            <a:r>
              <a:rPr lang="fr-FR" dirty="0" smtClean="0"/>
              <a:t/>
            </a:r>
            <a:br>
              <a:rPr lang="fr-FR" dirty="0" smtClean="0"/>
            </a:br>
            <a:endParaRPr lang="fr-FR" dirty="0"/>
          </a:p>
        </p:txBody>
      </p:sp>
      <p:pic>
        <p:nvPicPr>
          <p:cNvPr id="5" name="Las panadera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1306513"/>
            <a:ext cx="6711950" cy="3776662"/>
          </a:xfrm>
        </p:spPr>
      </p:pic>
      <p:sp>
        <p:nvSpPr>
          <p:cNvPr id="4" name="Espace réservé du texte 3"/>
          <p:cNvSpPr>
            <a:spLocks noGrp="1"/>
          </p:cNvSpPr>
          <p:nvPr>
            <p:ph type="body" sz="half" idx="2"/>
          </p:nvPr>
        </p:nvSpPr>
        <p:spPr/>
        <p:txBody>
          <a:bodyPr/>
          <a:lstStyle/>
          <a:p>
            <a:r>
              <a:rPr lang="fr-FR" dirty="0" smtClean="0"/>
              <a:t>VERSION 2</a:t>
            </a:r>
          </a:p>
          <a:p>
            <a:r>
              <a:rPr lang="fr-FR" dirty="0" smtClean="0">
                <a:solidFill>
                  <a:schemeClr val="tx1"/>
                </a:solidFill>
              </a:rPr>
              <a:t>Des élèves interprètent </a:t>
            </a:r>
            <a:r>
              <a:rPr lang="fr-FR" dirty="0">
                <a:solidFill>
                  <a:schemeClr val="tx1"/>
                </a:solidFill>
              </a:rPr>
              <a:t>« las </a:t>
            </a:r>
            <a:r>
              <a:rPr lang="fr-FR" dirty="0" err="1">
                <a:solidFill>
                  <a:schemeClr val="tx1"/>
                </a:solidFill>
              </a:rPr>
              <a:t>panaderas</a:t>
            </a:r>
            <a:r>
              <a:rPr lang="fr-FR" dirty="0">
                <a:solidFill>
                  <a:schemeClr val="tx1"/>
                </a:solidFill>
              </a:rPr>
              <a:t> » sur des tables </a:t>
            </a:r>
            <a:r>
              <a:rPr lang="fr-FR" dirty="0" smtClean="0">
                <a:solidFill>
                  <a:schemeClr val="tx1"/>
                </a:solidFill>
              </a:rPr>
              <a:t>préparées avec de la farine.</a:t>
            </a:r>
            <a:endParaRPr lang="fr-FR" dirty="0">
              <a:solidFill>
                <a:schemeClr val="tx1"/>
              </a:solidFill>
            </a:endParaRPr>
          </a:p>
          <a:p>
            <a:endParaRPr lang="fr-FR" dirty="0"/>
          </a:p>
        </p:txBody>
      </p:sp>
    </p:spTree>
    <p:extLst>
      <p:ext uri="{BB962C8B-B14F-4D97-AF65-F5344CB8AC3E}">
        <p14:creationId xmlns:p14="http://schemas.microsoft.com/office/powerpoint/2010/main" val="1291122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Tutorial de la rythmique de las </a:t>
            </a:r>
            <a:r>
              <a:rPr lang="fr-FR" dirty="0" err="1" smtClean="0"/>
              <a:t>panaderas</a:t>
            </a:r>
            <a:endParaRPr lang="fr-FR" dirty="0"/>
          </a:p>
        </p:txBody>
      </p:sp>
      <p:pic>
        <p:nvPicPr>
          <p:cNvPr id="5" name="Video Tutorial Ritmo de Panadera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7725" y="685800"/>
            <a:ext cx="6692900" cy="5019675"/>
          </a:xfrm>
        </p:spPr>
      </p:pic>
      <p:sp>
        <p:nvSpPr>
          <p:cNvPr id="4" name="Espace réservé du texte 3"/>
          <p:cNvSpPr>
            <a:spLocks noGrp="1"/>
          </p:cNvSpPr>
          <p:nvPr>
            <p:ph type="body" sz="half" idx="2"/>
          </p:nvPr>
        </p:nvSpPr>
        <p:spPr/>
        <p:txBody>
          <a:bodyPr>
            <a:normAutofit/>
          </a:bodyPr>
          <a:lstStyle/>
          <a:p>
            <a:r>
              <a:rPr lang="fr-FR" dirty="0" smtClean="0"/>
              <a:t>VERSION 3</a:t>
            </a:r>
          </a:p>
          <a:p>
            <a:r>
              <a:rPr lang="fr-FR" dirty="0" smtClean="0">
                <a:solidFill>
                  <a:schemeClr val="tx1"/>
                </a:solidFill>
              </a:rPr>
              <a:t>Présentation du rythme d’abord au ralenti, puis accéléré.</a:t>
            </a:r>
          </a:p>
          <a:p>
            <a:endParaRPr lang="fr-FR" dirty="0" smtClean="0">
              <a:solidFill>
                <a:schemeClr val="tx1"/>
              </a:solidFill>
            </a:endParaRPr>
          </a:p>
          <a:p>
            <a:endParaRPr lang="fr-FR" dirty="0">
              <a:solidFill>
                <a:schemeClr val="tx1"/>
              </a:solidFill>
            </a:endParaRPr>
          </a:p>
        </p:txBody>
      </p:sp>
    </p:spTree>
    <p:extLst>
      <p:ext uri="{BB962C8B-B14F-4D97-AF65-F5344CB8AC3E}">
        <p14:creationId xmlns:p14="http://schemas.microsoft.com/office/powerpoint/2010/main" val="196581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9640" y="1003300"/>
            <a:ext cx="3200400" cy="1981200"/>
          </a:xfrm>
        </p:spPr>
        <p:txBody>
          <a:bodyPr>
            <a:normAutofit fontScale="90000"/>
          </a:bodyPr>
          <a:lstStyle/>
          <a:p>
            <a:r>
              <a:rPr lang="fr-FR" dirty="0" smtClean="0"/>
              <a:t>phrase </a:t>
            </a:r>
            <a:r>
              <a:rPr lang="fr-FR" dirty="0"/>
              <a:t>pouvant servir à retenir les gestes lors de l’apprentissage:</a:t>
            </a:r>
            <a:br>
              <a:rPr lang="fr-FR" dirty="0"/>
            </a:br>
            <a:endParaRPr lang="fr-FR" dirty="0"/>
          </a:p>
        </p:txBody>
      </p:sp>
      <p:sp>
        <p:nvSpPr>
          <p:cNvPr id="3" name="Espace réservé du contenu 2"/>
          <p:cNvSpPr>
            <a:spLocks noGrp="1"/>
          </p:cNvSpPr>
          <p:nvPr>
            <p:ph idx="1"/>
          </p:nvPr>
        </p:nvSpPr>
        <p:spPr>
          <a:xfrm>
            <a:off x="838200" y="1117600"/>
            <a:ext cx="6711696" cy="5118100"/>
          </a:xfrm>
        </p:spPr>
        <p:txBody>
          <a:bodyPr/>
          <a:lstStyle/>
          <a:p>
            <a:r>
              <a:rPr lang="fr-FR" b="1" dirty="0" smtClean="0"/>
              <a:t>DETAILS DES CODES:</a:t>
            </a:r>
          </a:p>
          <a:p>
            <a:endParaRPr lang="fr-FR" b="1" dirty="0" smtClean="0"/>
          </a:p>
          <a:p>
            <a:r>
              <a:rPr lang="fr-FR" b="1" dirty="0" smtClean="0"/>
              <a:t>Tape</a:t>
            </a:r>
            <a:r>
              <a:rPr lang="fr-FR" b="1" dirty="0"/>
              <a:t>:</a:t>
            </a:r>
            <a:r>
              <a:rPr lang="fr-FR" dirty="0"/>
              <a:t> poing main droite sur main gauche à plat</a:t>
            </a:r>
          </a:p>
          <a:p>
            <a:r>
              <a:rPr lang="fr-FR" b="1" dirty="0"/>
              <a:t>Sur ta: </a:t>
            </a:r>
            <a:r>
              <a:rPr lang="fr-FR" dirty="0"/>
              <a:t>main </a:t>
            </a:r>
            <a:r>
              <a:rPr lang="fr-FR" dirty="0" smtClean="0"/>
              <a:t>gauche qui tourne (dos et à plat)</a:t>
            </a:r>
          </a:p>
          <a:p>
            <a:r>
              <a:rPr lang="fr-FR" b="1" dirty="0" smtClean="0"/>
              <a:t>Main: </a:t>
            </a:r>
            <a:r>
              <a:rPr lang="fr-FR" dirty="0" smtClean="0"/>
              <a:t>poing main droite sur main gauche à plat (ou sur la table)</a:t>
            </a:r>
          </a:p>
          <a:p>
            <a:r>
              <a:rPr lang="fr-FR" b="1" dirty="0" smtClean="0"/>
              <a:t>Et: </a:t>
            </a:r>
            <a:r>
              <a:rPr lang="fr-FR" dirty="0" smtClean="0"/>
              <a:t>poing main droite sur la table</a:t>
            </a:r>
          </a:p>
          <a:p>
            <a:r>
              <a:rPr lang="fr-FR" b="1" dirty="0" smtClean="0"/>
              <a:t>Paf: </a:t>
            </a:r>
            <a:r>
              <a:rPr lang="fr-FR" dirty="0" smtClean="0"/>
              <a:t>Mains qui claquent</a:t>
            </a:r>
          </a:p>
          <a:p>
            <a:r>
              <a:rPr lang="fr-FR" b="1" dirty="0" smtClean="0"/>
              <a:t>Et: </a:t>
            </a:r>
            <a:r>
              <a:rPr lang="fr-FR" dirty="0" smtClean="0"/>
              <a:t>Main gauche à plat sur la </a:t>
            </a:r>
            <a:r>
              <a:rPr lang="fr-FR" dirty="0" smtClean="0"/>
              <a:t>table</a:t>
            </a:r>
          </a:p>
          <a:p>
            <a:endParaRPr lang="fr-FR" dirty="0"/>
          </a:p>
          <a:p>
            <a:endParaRPr lang="fr-FR" dirty="0"/>
          </a:p>
        </p:txBody>
      </p:sp>
      <p:sp>
        <p:nvSpPr>
          <p:cNvPr id="4" name="Espace réservé du texte 3"/>
          <p:cNvSpPr>
            <a:spLocks noGrp="1"/>
          </p:cNvSpPr>
          <p:nvPr>
            <p:ph type="body" sz="half" idx="2"/>
          </p:nvPr>
        </p:nvSpPr>
        <p:spPr>
          <a:xfrm>
            <a:off x="8549640" y="3708400"/>
            <a:ext cx="3200400" cy="2006600"/>
          </a:xfrm>
        </p:spPr>
        <p:txBody>
          <a:bodyPr/>
          <a:lstStyle/>
          <a:p>
            <a:endParaRPr lang="fr-FR" dirty="0" smtClean="0"/>
          </a:p>
          <a:p>
            <a:endParaRPr lang="fr-FR" dirty="0"/>
          </a:p>
          <a:p>
            <a:r>
              <a:rPr lang="fr-FR" dirty="0" smtClean="0"/>
              <a:t>« TAPE SUR TA MAIN ET PAF ET</a:t>
            </a:r>
            <a:r>
              <a:rPr lang="is-IS" dirty="0" smtClean="0"/>
              <a:t>…</a:t>
            </a:r>
          </a:p>
          <a:p>
            <a:r>
              <a:rPr lang="is-IS" dirty="0" smtClean="0"/>
              <a:t>TAPE SUR TA MAIN ET PAF ET...”</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105400"/>
            <a:ext cx="5016500" cy="1600200"/>
          </a:xfrm>
          <a:prstGeom prst="rect">
            <a:avLst/>
          </a:prstGeom>
        </p:spPr>
      </p:pic>
    </p:spTree>
    <p:extLst>
      <p:ext uri="{BB962C8B-B14F-4D97-AF65-F5344CB8AC3E}">
        <p14:creationId xmlns:p14="http://schemas.microsoft.com/office/powerpoint/2010/main" val="1427304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Son Las </a:t>
            </a:r>
            <a:r>
              <a:rPr lang="fr-FR" dirty="0" err="1" smtClean="0"/>
              <a:t>mondinas</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lnSpcReduction="10000"/>
          </a:bodyPr>
          <a:lstStyle/>
          <a:p>
            <a:r>
              <a:rPr lang="fr-FR" dirty="0" smtClean="0"/>
              <a:t>Voici une autre chanson de femmes </a:t>
            </a:r>
            <a:r>
              <a:rPr lang="fr-FR" dirty="0"/>
              <a:t>e</a:t>
            </a:r>
            <a:r>
              <a:rPr lang="fr-FR" dirty="0" smtClean="0"/>
              <a:t>n polyphonie avec la traduction, et le titre audio ci-dessous.</a:t>
            </a:r>
          </a:p>
          <a:p>
            <a:r>
              <a:rPr lang="fr-FR" dirty="0" smtClean="0"/>
              <a:t>« Je </a:t>
            </a:r>
            <a:r>
              <a:rPr lang="fr-FR" dirty="0"/>
              <a:t>suis la </a:t>
            </a:r>
            <a:r>
              <a:rPr lang="fr-FR" dirty="0" err="1"/>
              <a:t>mondine</a:t>
            </a:r>
            <a:r>
              <a:rPr lang="fr-FR" dirty="0"/>
              <a:t>, l’exploitée, la prolétaire qui jamais ne trembla. Ils m’ont tuée, enchaînée, </a:t>
            </a:r>
            <a:r>
              <a:rPr lang="fr-FR" dirty="0" smtClean="0"/>
              <a:t>ni la </a:t>
            </a:r>
            <a:r>
              <a:rPr lang="fr-FR" dirty="0"/>
              <a:t>prison ni la violence ne m’ont arrêtée. Nos corps en travers des voies ferrées, nous avons arrêté nos exploiteurs. Et toute la boue des rizières n’a pas maculé le symbole du travail. Ce beau et glorieux drapeau, nous l’avons cueilli et le portons, de </a:t>
            </a:r>
            <a:r>
              <a:rPr lang="fr-FR" dirty="0" err="1"/>
              <a:t>Vercellese</a:t>
            </a:r>
            <a:r>
              <a:rPr lang="fr-FR" dirty="0"/>
              <a:t> a </a:t>
            </a:r>
            <a:r>
              <a:rPr lang="fr-FR" dirty="0" err="1"/>
              <a:t>Molinella</a:t>
            </a:r>
            <a:r>
              <a:rPr lang="fr-FR" dirty="0"/>
              <a:t>, </a:t>
            </a:r>
            <a:r>
              <a:rPr lang="fr-FR" dirty="0" smtClean="0"/>
              <a:t>à </a:t>
            </a:r>
            <a:r>
              <a:rPr lang="fr-FR" dirty="0"/>
              <a:t>la tête de notre jeunesse. On fait la guerre aux patrons, toutes ensemble, unies, nous vaincrons. Plus d’exploiteurs sur la terre, nous serons plus fortes que les canons. Et si quiconque veut faire la guerre, toutes ensemble nous l’arrêterons. Nous voulons la paix sur terre, nous lutterons contre le travail, pour la paix, le pain et la liberté, et nous construirons un monde nouveau, de justice et de </a:t>
            </a:r>
            <a:r>
              <a:rPr lang="fr-FR" dirty="0" smtClean="0"/>
              <a:t>fraternité. »</a:t>
            </a:r>
            <a:endParaRPr lang="fr-FR" dirty="0"/>
          </a:p>
          <a:p>
            <a:endParaRPr lang="fr-FR" dirty="0" smtClean="0"/>
          </a:p>
        </p:txBody>
      </p:sp>
      <p:sp>
        <p:nvSpPr>
          <p:cNvPr id="4" name="Espace réservé du texte 3"/>
          <p:cNvSpPr>
            <a:spLocks noGrp="1"/>
          </p:cNvSpPr>
          <p:nvPr>
            <p:ph type="body" sz="half" idx="2"/>
          </p:nvPr>
        </p:nvSpPr>
        <p:spPr/>
        <p:txBody>
          <a:bodyPr/>
          <a:lstStyle/>
          <a:p>
            <a:r>
              <a:rPr lang="fr-FR" dirty="0" smtClean="0"/>
              <a:t>Cette chanson vient </a:t>
            </a:r>
            <a:r>
              <a:rPr lang="fr-FR" dirty="0"/>
              <a:t>d’Italie,  </a:t>
            </a:r>
            <a:r>
              <a:rPr lang="fr-FR" dirty="0" smtClean="0"/>
              <a:t>et exprime </a:t>
            </a:r>
            <a:r>
              <a:rPr lang="fr-FR" dirty="0"/>
              <a:t>la protestation des femmes, qui étaient exploitées dans les rizières. Elles devaient rester courbées toute la journée, dans l'eau jusqu'aux genoux, sous le regard et les brimades des surveillants. Pour s’échapper de ces dures conditions, elles </a:t>
            </a:r>
            <a:r>
              <a:rPr lang="fr-FR" dirty="0" smtClean="0"/>
              <a:t>chantaient, ce qui </a:t>
            </a:r>
            <a:r>
              <a:rPr lang="fr-FR" dirty="0"/>
              <a:t>leur donnaient du courage pour se </a:t>
            </a:r>
            <a:r>
              <a:rPr lang="fr-FR" dirty="0" smtClean="0"/>
              <a:t>rassembler </a:t>
            </a:r>
            <a:r>
              <a:rPr lang="fr-FR"/>
              <a:t>et </a:t>
            </a:r>
            <a:r>
              <a:rPr lang="fr-FR" smtClean="0"/>
              <a:t>se battre</a:t>
            </a:r>
            <a:r>
              <a:rPr lang="fr-FR" dirty="0"/>
              <a:t>.    </a:t>
            </a:r>
          </a:p>
          <a:p>
            <a:endParaRPr lang="fr-FR" dirty="0"/>
          </a:p>
        </p:txBody>
      </p:sp>
      <p:pic>
        <p:nvPicPr>
          <p:cNvPr id="5" name="Coro delle Mondine di Correggio - Son la mondina son la sfruttata - from YouTub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5689600" y="5575300"/>
            <a:ext cx="812800" cy="596900"/>
          </a:xfrm>
          <a:prstGeom prst="rect">
            <a:avLst/>
          </a:prstGeom>
        </p:spPr>
      </p:pic>
    </p:spTree>
    <p:extLst>
      <p:ext uri="{BB962C8B-B14F-4D97-AF65-F5344CB8AC3E}">
        <p14:creationId xmlns:p14="http://schemas.microsoft.com/office/powerpoint/2010/main" val="1155977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9640" y="685800"/>
            <a:ext cx="3200400" cy="711200"/>
          </a:xfrm>
        </p:spPr>
        <p:txBody>
          <a:bodyPr/>
          <a:lstStyle/>
          <a:p>
            <a:r>
              <a:rPr lang="fr-FR" dirty="0" smtClean="0"/>
              <a:t>polyphonie</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smtClean="0"/>
              <a:t>En musique, </a:t>
            </a:r>
            <a:r>
              <a:rPr lang="fr-FR" dirty="0"/>
              <a:t>la </a:t>
            </a:r>
            <a:r>
              <a:rPr lang="fr-FR" b="1" dirty="0"/>
              <a:t>polyphonie</a:t>
            </a:r>
            <a:r>
              <a:rPr lang="fr-FR" dirty="0"/>
              <a:t> est la combinaison de </a:t>
            </a:r>
            <a:r>
              <a:rPr lang="fr-FR" dirty="0" smtClean="0"/>
              <a:t>plusieurs mélodies, </a:t>
            </a:r>
            <a:r>
              <a:rPr lang="fr-FR" dirty="0"/>
              <a:t>ou </a:t>
            </a:r>
            <a:r>
              <a:rPr lang="fr-FR" dirty="0" smtClean="0"/>
              <a:t>de parties musicales </a:t>
            </a:r>
            <a:r>
              <a:rPr lang="fr-FR" dirty="0"/>
              <a:t>chantées ou jouées en même temps</a:t>
            </a:r>
            <a:r>
              <a:rPr lang="fr-FR" dirty="0" smtClean="0"/>
              <a:t>.</a:t>
            </a:r>
          </a:p>
          <a:p>
            <a:r>
              <a:rPr lang="fr-FR" dirty="0"/>
              <a:t>Dans </a:t>
            </a:r>
            <a:r>
              <a:rPr lang="fr-FR" dirty="0" smtClean="0"/>
              <a:t>la musique occidentale, </a:t>
            </a:r>
            <a:r>
              <a:rPr lang="fr-FR" dirty="0"/>
              <a:t>la polyphonie désigne le système </a:t>
            </a:r>
            <a:r>
              <a:rPr lang="fr-FR" dirty="0" smtClean="0"/>
              <a:t>de composition musicale, </a:t>
            </a:r>
            <a:r>
              <a:rPr lang="fr-FR" dirty="0"/>
              <a:t>créé à l'église à partir du IX</a:t>
            </a:r>
            <a:r>
              <a:rPr lang="fr-FR" baseline="30000" dirty="0"/>
              <a:t>e</a:t>
            </a:r>
            <a:r>
              <a:rPr lang="fr-FR" dirty="0"/>
              <a:t> siècle </a:t>
            </a:r>
            <a:r>
              <a:rPr lang="fr-FR" dirty="0" smtClean="0"/>
              <a:t>environ, et connue son apogée jusqu’à la fin de la Renaissance. Il </a:t>
            </a:r>
            <a:r>
              <a:rPr lang="fr-FR" dirty="0"/>
              <a:t>s'agissait initialement d'amplifier </a:t>
            </a:r>
            <a:r>
              <a:rPr lang="fr-FR" dirty="0" smtClean="0"/>
              <a:t>la monodie grégorienne, </a:t>
            </a:r>
            <a:r>
              <a:rPr lang="fr-FR" dirty="0"/>
              <a:t>en lui adjoignant une seconde voix, entendue en même temps </a:t>
            </a:r>
            <a:r>
              <a:rPr lang="fr-FR" dirty="0" smtClean="0"/>
              <a:t>qu'elle.</a:t>
            </a:r>
          </a:p>
          <a:p>
            <a:r>
              <a:rPr lang="fr-FR" dirty="0" smtClean="0"/>
              <a:t>Ce procédé permet d’entendre une harmonie composées d’accords d’au moins deux notes. </a:t>
            </a:r>
          </a:p>
          <a:p>
            <a:r>
              <a:rPr lang="fr-FR" dirty="0" smtClean="0"/>
              <a:t>Plusieurs techniques permettent d’aborder la </a:t>
            </a:r>
            <a:r>
              <a:rPr lang="fr-FR" b="1" dirty="0" smtClean="0"/>
              <a:t>polyphonie: </a:t>
            </a:r>
          </a:p>
          <a:p>
            <a:r>
              <a:rPr lang="fr-FR" dirty="0"/>
              <a:t>L</a:t>
            </a:r>
            <a:r>
              <a:rPr lang="fr-FR" dirty="0" smtClean="0"/>
              <a:t>e</a:t>
            </a:r>
            <a:r>
              <a:rPr lang="fr-FR" b="1" dirty="0" smtClean="0"/>
              <a:t> canon </a:t>
            </a:r>
            <a:r>
              <a:rPr lang="fr-FR" dirty="0" smtClean="0">
                <a:sym typeface="Wingdings"/>
              </a:rPr>
              <a:t> entrées successives</a:t>
            </a:r>
            <a:r>
              <a:rPr lang="fr-FR" dirty="0" smtClean="0"/>
              <a:t> des voix dans un chant.</a:t>
            </a:r>
          </a:p>
          <a:p>
            <a:r>
              <a:rPr lang="fr-FR" dirty="0"/>
              <a:t>L</a:t>
            </a:r>
            <a:r>
              <a:rPr lang="fr-FR" dirty="0" smtClean="0"/>
              <a:t>’</a:t>
            </a:r>
            <a:r>
              <a:rPr lang="fr-FR" b="1" dirty="0" smtClean="0"/>
              <a:t>ostinato</a:t>
            </a:r>
            <a:r>
              <a:rPr lang="fr-FR" dirty="0" smtClean="0"/>
              <a:t> (ou le bourdon) </a:t>
            </a:r>
            <a:r>
              <a:rPr lang="fr-FR" dirty="0" smtClean="0">
                <a:sym typeface="Wingdings"/>
              </a:rPr>
              <a:t>répétitions obstinées d’une formule rythmique, mélodique ou harmonique lors d’un morceau.</a:t>
            </a:r>
          </a:p>
          <a:p>
            <a:r>
              <a:rPr lang="fr-FR" dirty="0" smtClean="0">
                <a:sym typeface="Wingdings"/>
              </a:rPr>
              <a:t>Le </a:t>
            </a:r>
            <a:r>
              <a:rPr lang="fr-FR" b="1" dirty="0" smtClean="0">
                <a:sym typeface="Wingdings"/>
              </a:rPr>
              <a:t>contre-chant</a:t>
            </a:r>
            <a:r>
              <a:rPr lang="fr-FR" dirty="0" smtClean="0">
                <a:sym typeface="Wingdings"/>
              </a:rPr>
              <a:t>  superposition de plusieurs lignes vocales, composées à partir de l’harmonie du thème principal.</a:t>
            </a:r>
            <a:endParaRPr lang="fr-FR" dirty="0"/>
          </a:p>
        </p:txBody>
      </p:sp>
      <p:sp>
        <p:nvSpPr>
          <p:cNvPr id="4" name="Espace réservé du texte 3"/>
          <p:cNvSpPr>
            <a:spLocks noGrp="1"/>
          </p:cNvSpPr>
          <p:nvPr>
            <p:ph type="body" sz="half" idx="2"/>
          </p:nvPr>
        </p:nvSpPr>
        <p:spPr>
          <a:xfrm>
            <a:off x="8549640" y="1892300"/>
            <a:ext cx="3200400" cy="3822700"/>
          </a:xfrm>
        </p:spPr>
        <p:txBody>
          <a:bodyPr/>
          <a:lstStyle/>
          <a:p>
            <a:r>
              <a:rPr lang="fr-FR" smtClean="0"/>
              <a:t>EXPLICATION - ORIGINE</a:t>
            </a:r>
            <a:endParaRPr lang="fr-FR"/>
          </a:p>
        </p:txBody>
      </p:sp>
    </p:spTree>
    <p:extLst>
      <p:ext uri="{BB962C8B-B14F-4D97-AF65-F5344CB8AC3E}">
        <p14:creationId xmlns:p14="http://schemas.microsoft.com/office/powerpoint/2010/main" val="6666521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ype de bois">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Type de bois</Template>
  <TotalTime>345</TotalTime>
  <Words>358</Words>
  <Application>Microsoft Macintosh PowerPoint</Application>
  <PresentationFormat>Grand écran</PresentationFormat>
  <Paragraphs>50</Paragraphs>
  <Slides>8</Slides>
  <Notes>4</Notes>
  <HiddenSlides>0</HiddenSlides>
  <MMClips>4</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vt:i4>
      </vt:variant>
    </vt:vector>
  </HeadingPairs>
  <TitlesOfParts>
    <vt:vector size="14" baseType="lpstr">
      <vt:lpstr>Calibri</vt:lpstr>
      <vt:lpstr>Rockwell</vt:lpstr>
      <vt:lpstr>Rockwell Condensed</vt:lpstr>
      <vt:lpstr>Rockwell Extra Bold</vt:lpstr>
      <vt:lpstr>Wingdings</vt:lpstr>
      <vt:lpstr>Type de bois</vt:lpstr>
      <vt:lpstr>Les dames de la joliette</vt:lpstr>
      <vt:lpstr>Vue d’ensemble</vt:lpstr>
      <vt:lpstr>las panaderas</vt:lpstr>
      <vt:lpstr>Las panaderas </vt:lpstr>
      <vt:lpstr>Tutorial de la rythmique de las panaderas</vt:lpstr>
      <vt:lpstr>phrase pouvant servir à retenir les gestes lors de l’apprentissage: </vt:lpstr>
      <vt:lpstr>Son Las mondinas </vt:lpstr>
      <vt:lpstr>polyphonie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dames de la joliette</dc:title>
  <dc:creator>Julie Mirouf</dc:creator>
  <cp:lastModifiedBy>Julie Mirouf</cp:lastModifiedBy>
  <cp:revision>30</cp:revision>
  <dcterms:created xsi:type="dcterms:W3CDTF">2016-01-13T14:44:53Z</dcterms:created>
  <dcterms:modified xsi:type="dcterms:W3CDTF">2016-02-18T15:13:29Z</dcterms:modified>
</cp:coreProperties>
</file>